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B0C0-9225-6212-AA52-A7FB1B84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26BED-45EA-3598-9971-A63CE7EC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913F-CAE7-1BDC-BA0D-991B097C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7420-8DE2-E040-FBDB-C4A7EBBE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0C3-F730-491D-FC1E-15EA27AA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C4AC0D-4EBC-72B3-830F-0C93B34A85FC}"/>
              </a:ext>
            </a:extLst>
          </p:cNvPr>
          <p:cNvGrpSpPr/>
          <p:nvPr/>
        </p:nvGrpSpPr>
        <p:grpSpPr>
          <a:xfrm>
            <a:off x="1340124" y="1084655"/>
            <a:ext cx="8424581" cy="4711286"/>
            <a:chOff x="958766" y="547875"/>
            <a:chExt cx="8424581" cy="4711286"/>
          </a:xfrm>
        </p:grpSpPr>
        <p:sp>
          <p:nvSpPr>
            <p:cNvPr id="16" name="Rounded Rectangle 1271">
              <a:extLst>
                <a:ext uri="{FF2B5EF4-FFF2-40B4-BE49-F238E27FC236}">
                  <a16:creationId xmlns:a16="http://schemas.microsoft.com/office/drawing/2014/main" id="{9B62F5C2-1FDC-8E3E-E9E8-41D55444030B}"/>
                </a:ext>
              </a:extLst>
            </p:cNvPr>
            <p:cNvSpPr/>
            <p:nvPr/>
          </p:nvSpPr>
          <p:spPr>
            <a:xfrm>
              <a:off x="6577522" y="3820942"/>
              <a:ext cx="2805825" cy="1321697"/>
            </a:xfrm>
            <a:prstGeom prst="round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93510"/>
                        <a:gd name="connsiteY0" fmla="*/ 250039 h 1500201"/>
                        <a:gd name="connsiteX1" fmla="*/ 250039 w 2093510"/>
                        <a:gd name="connsiteY1" fmla="*/ 0 h 1500201"/>
                        <a:gd name="connsiteX2" fmla="*/ 813052 w 2093510"/>
                        <a:gd name="connsiteY2" fmla="*/ 0 h 1500201"/>
                        <a:gd name="connsiteX3" fmla="*/ 1328261 w 2093510"/>
                        <a:gd name="connsiteY3" fmla="*/ 0 h 1500201"/>
                        <a:gd name="connsiteX4" fmla="*/ 1843471 w 2093510"/>
                        <a:gd name="connsiteY4" fmla="*/ 0 h 1500201"/>
                        <a:gd name="connsiteX5" fmla="*/ 2093510 w 2093510"/>
                        <a:gd name="connsiteY5" fmla="*/ 250039 h 1500201"/>
                        <a:gd name="connsiteX6" fmla="*/ 2093510 w 2093510"/>
                        <a:gd name="connsiteY6" fmla="*/ 730098 h 1500201"/>
                        <a:gd name="connsiteX7" fmla="*/ 2093510 w 2093510"/>
                        <a:gd name="connsiteY7" fmla="*/ 1250162 h 1500201"/>
                        <a:gd name="connsiteX8" fmla="*/ 1843471 w 2093510"/>
                        <a:gd name="connsiteY8" fmla="*/ 1500201 h 1500201"/>
                        <a:gd name="connsiteX9" fmla="*/ 1344196 w 2093510"/>
                        <a:gd name="connsiteY9" fmla="*/ 1500201 h 1500201"/>
                        <a:gd name="connsiteX10" fmla="*/ 813052 w 2093510"/>
                        <a:gd name="connsiteY10" fmla="*/ 1500201 h 1500201"/>
                        <a:gd name="connsiteX11" fmla="*/ 250039 w 2093510"/>
                        <a:gd name="connsiteY11" fmla="*/ 1500201 h 1500201"/>
                        <a:gd name="connsiteX12" fmla="*/ 0 w 2093510"/>
                        <a:gd name="connsiteY12" fmla="*/ 1250162 h 1500201"/>
                        <a:gd name="connsiteX13" fmla="*/ 0 w 2093510"/>
                        <a:gd name="connsiteY13" fmla="*/ 750101 h 1500201"/>
                        <a:gd name="connsiteX14" fmla="*/ 0 w 2093510"/>
                        <a:gd name="connsiteY14" fmla="*/ 250039 h 1500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093510" h="1500201" extrusionOk="0">
                          <a:moveTo>
                            <a:pt x="0" y="250039"/>
                          </a:moveTo>
                          <a:cubicBezTo>
                            <a:pt x="-8407" y="106761"/>
                            <a:pt x="104369" y="2844"/>
                            <a:pt x="250039" y="0"/>
                          </a:cubicBezTo>
                          <a:cubicBezTo>
                            <a:pt x="407412" y="-6115"/>
                            <a:pt x="587790" y="13526"/>
                            <a:pt x="813052" y="0"/>
                          </a:cubicBezTo>
                          <a:cubicBezTo>
                            <a:pt x="1038314" y="-13526"/>
                            <a:pt x="1193971" y="5403"/>
                            <a:pt x="1328261" y="0"/>
                          </a:cubicBezTo>
                          <a:cubicBezTo>
                            <a:pt x="1462551" y="-5403"/>
                            <a:pt x="1610763" y="15806"/>
                            <a:pt x="1843471" y="0"/>
                          </a:cubicBezTo>
                          <a:cubicBezTo>
                            <a:pt x="1978076" y="-11234"/>
                            <a:pt x="2096336" y="101488"/>
                            <a:pt x="2093510" y="250039"/>
                          </a:cubicBezTo>
                          <a:cubicBezTo>
                            <a:pt x="2110471" y="438929"/>
                            <a:pt x="2097861" y="562452"/>
                            <a:pt x="2093510" y="730098"/>
                          </a:cubicBezTo>
                          <a:cubicBezTo>
                            <a:pt x="2089159" y="897744"/>
                            <a:pt x="2108485" y="1135553"/>
                            <a:pt x="2093510" y="1250162"/>
                          </a:cubicBezTo>
                          <a:cubicBezTo>
                            <a:pt x="2082240" y="1406898"/>
                            <a:pt x="1970723" y="1487627"/>
                            <a:pt x="1843471" y="1500201"/>
                          </a:cubicBezTo>
                          <a:cubicBezTo>
                            <a:pt x="1658968" y="1477889"/>
                            <a:pt x="1486294" y="1510397"/>
                            <a:pt x="1344196" y="1500201"/>
                          </a:cubicBezTo>
                          <a:cubicBezTo>
                            <a:pt x="1202099" y="1490005"/>
                            <a:pt x="998105" y="1519947"/>
                            <a:pt x="813052" y="1500201"/>
                          </a:cubicBezTo>
                          <a:cubicBezTo>
                            <a:pt x="627999" y="1480455"/>
                            <a:pt x="429564" y="1478004"/>
                            <a:pt x="250039" y="1500201"/>
                          </a:cubicBezTo>
                          <a:cubicBezTo>
                            <a:pt x="117465" y="1506961"/>
                            <a:pt x="25701" y="1365753"/>
                            <a:pt x="0" y="1250162"/>
                          </a:cubicBezTo>
                          <a:cubicBezTo>
                            <a:pt x="-6512" y="1040604"/>
                            <a:pt x="-202" y="988119"/>
                            <a:pt x="0" y="750101"/>
                          </a:cubicBezTo>
                          <a:cubicBezTo>
                            <a:pt x="202" y="512083"/>
                            <a:pt x="-3124" y="383952"/>
                            <a:pt x="0" y="25003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70">
              <a:extLst>
                <a:ext uri="{FF2B5EF4-FFF2-40B4-BE49-F238E27FC236}">
                  <a16:creationId xmlns:a16="http://schemas.microsoft.com/office/drawing/2014/main" id="{E79DFD95-A769-E490-75B1-4003CD7C0343}"/>
                </a:ext>
              </a:extLst>
            </p:cNvPr>
            <p:cNvSpPr/>
            <p:nvPr/>
          </p:nvSpPr>
          <p:spPr>
            <a:xfrm>
              <a:off x="7090385" y="2681284"/>
              <a:ext cx="1022589" cy="707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</a:t>
              </a:r>
            </a:p>
            <a:p>
              <a:pPr algn="ctr"/>
              <a:r>
                <a:rPr lang="en-US" dirty="0"/>
                <a:t>Points</a:t>
              </a:r>
            </a:p>
          </p:txBody>
        </p:sp>
        <p:sp>
          <p:nvSpPr>
            <p:cNvPr id="18" name="Rounded Rectangle 71">
              <a:extLst>
                <a:ext uri="{FF2B5EF4-FFF2-40B4-BE49-F238E27FC236}">
                  <a16:creationId xmlns:a16="http://schemas.microsoft.com/office/drawing/2014/main" id="{0A5C714B-2983-38C0-4DC8-912DAD0D0695}"/>
                </a:ext>
              </a:extLst>
            </p:cNvPr>
            <p:cNvSpPr/>
            <p:nvPr/>
          </p:nvSpPr>
          <p:spPr>
            <a:xfrm>
              <a:off x="7169331" y="1173463"/>
              <a:ext cx="864698" cy="707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Solve</a:t>
              </a:r>
            </a:p>
            <a:p>
              <a:pPr algn="ctr"/>
              <a:r>
                <a:rPr lang="en-US" dirty="0"/>
                <a:t>PnP</a:t>
              </a:r>
            </a:p>
          </p:txBody>
        </p:sp>
        <p:pic>
          <p:nvPicPr>
            <p:cNvPr id="19" name="Picture 1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45A70C9-7C26-0A13-5846-E11858CF1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99" t="26089" r="17503" b="10196"/>
            <a:stretch/>
          </p:blipFill>
          <p:spPr>
            <a:xfrm rot="10800000">
              <a:off x="3263764" y="547875"/>
              <a:ext cx="2221723" cy="17348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9D2FE5-20B2-808F-09B5-70BDA7B18D5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129561" y="1333478"/>
              <a:ext cx="862307" cy="413546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36D25C-4612-8DC7-DBC4-E7A31878580D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3921512" y="1200615"/>
              <a:ext cx="2070356" cy="13286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D66860-6C76-7346-FFEC-2EDA2FBF282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140712" y="1333478"/>
              <a:ext cx="851156" cy="7529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A5EB2B-46BE-45DE-74F3-724A64CDD6D7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3586976" y="1100254"/>
              <a:ext cx="2404892" cy="233224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235393-CBF0-EAF4-A7B1-F0F78E7B5A82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3516351" y="1333478"/>
              <a:ext cx="2475517" cy="41726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FA4AF2-5B89-1445-0EFE-104C369F9BBE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4077629" y="1333478"/>
              <a:ext cx="1914239" cy="153351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77DB10-C1EA-C921-1B4A-7E0158AB8829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4348976" y="1333478"/>
              <a:ext cx="1642892" cy="692327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2F924C-AECC-3DBC-59D0-1B5281ACBC6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5025483" y="1029629"/>
              <a:ext cx="966385" cy="303849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383ABE-9843-419F-766C-23BCFFDF38C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237356" y="1178312"/>
              <a:ext cx="754512" cy="155166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D7BD251-4025-712F-1E19-A6AE1516F445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4906537" y="1263805"/>
              <a:ext cx="1085331" cy="6967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B822EF-DE33-D7F9-652D-03F0E51E5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3575" y="3773928"/>
              <a:ext cx="472965" cy="220717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E465AE-008A-2D48-16B8-94D618CDB685}"/>
                </a:ext>
              </a:extLst>
            </p:cNvPr>
            <p:cNvCxnSpPr>
              <a:cxnSpLocks/>
            </p:cNvCxnSpPr>
            <p:nvPr/>
          </p:nvCxnSpPr>
          <p:spPr>
            <a:xfrm>
              <a:off x="3260200" y="2968420"/>
              <a:ext cx="417095" cy="16042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17E013-E311-70F7-F47C-02C3D50C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179" y="3297283"/>
              <a:ext cx="417095" cy="168442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1081">
              <a:extLst>
                <a:ext uri="{FF2B5EF4-FFF2-40B4-BE49-F238E27FC236}">
                  <a16:creationId xmlns:a16="http://schemas.microsoft.com/office/drawing/2014/main" id="{5C7657A2-B937-613B-4EC2-06A46BEEB07A}"/>
                </a:ext>
              </a:extLst>
            </p:cNvPr>
            <p:cNvSpPr/>
            <p:nvPr/>
          </p:nvSpPr>
          <p:spPr>
            <a:xfrm>
              <a:off x="2565859" y="2724958"/>
              <a:ext cx="632323" cy="383619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/>
                <a:t>mocap</a:t>
              </a:r>
            </a:p>
            <a:p>
              <a:pPr algn="ctr"/>
              <a:r>
                <a:rPr lang="en-US" sz="900" dirty="0"/>
                <a:t>markers</a:t>
              </a:r>
            </a:p>
          </p:txBody>
        </p:sp>
        <p:sp>
          <p:nvSpPr>
            <p:cNvPr id="42" name="Rounded Rectangle 1084">
              <a:extLst>
                <a:ext uri="{FF2B5EF4-FFF2-40B4-BE49-F238E27FC236}">
                  <a16:creationId xmlns:a16="http://schemas.microsoft.com/office/drawing/2014/main" id="{64894B93-5575-461E-91BE-3D6695882DFD}"/>
                </a:ext>
              </a:extLst>
            </p:cNvPr>
            <p:cNvSpPr/>
            <p:nvPr/>
          </p:nvSpPr>
          <p:spPr>
            <a:xfrm>
              <a:off x="5991868" y="112568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sp>
          <p:nvSpPr>
            <p:cNvPr id="43" name="Rounded Rectangle 1085">
              <a:extLst>
                <a:ext uri="{FF2B5EF4-FFF2-40B4-BE49-F238E27FC236}">
                  <a16:creationId xmlns:a16="http://schemas.microsoft.com/office/drawing/2014/main" id="{5365B36B-1017-9DDE-1FCD-82409B8A2E2A}"/>
                </a:ext>
              </a:extLst>
            </p:cNvPr>
            <p:cNvSpPr/>
            <p:nvPr/>
          </p:nvSpPr>
          <p:spPr>
            <a:xfrm>
              <a:off x="5991868" y="163968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05045-1BED-A17E-8447-857F4E65D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538" y="1639684"/>
              <a:ext cx="493388" cy="12605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9ACDCA7-A941-6848-DAC5-96A43B31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632028" y="1345324"/>
              <a:ext cx="509440" cy="48166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1099">
              <a:extLst>
                <a:ext uri="{FF2B5EF4-FFF2-40B4-BE49-F238E27FC236}">
                  <a16:creationId xmlns:a16="http://schemas.microsoft.com/office/drawing/2014/main" id="{A5E5766F-46EF-1C51-6349-F6851AF0CEC3}"/>
                </a:ext>
              </a:extLst>
            </p:cNvPr>
            <p:cNvSpPr/>
            <p:nvPr/>
          </p:nvSpPr>
          <p:spPr>
            <a:xfrm>
              <a:off x="2565859" y="3411559"/>
              <a:ext cx="632323" cy="383619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/>
                <a:t>mocap</a:t>
              </a:r>
            </a:p>
            <a:p>
              <a:pPr algn="ctr"/>
              <a:r>
                <a:rPr lang="en-US" sz="900" dirty="0"/>
                <a:t>markers</a:t>
              </a:r>
            </a:p>
          </p:txBody>
        </p:sp>
        <p:sp>
          <p:nvSpPr>
            <p:cNvPr id="47" name="Rounded Rectangle 1102">
              <a:extLst>
                <a:ext uri="{FF2B5EF4-FFF2-40B4-BE49-F238E27FC236}">
                  <a16:creationId xmlns:a16="http://schemas.microsoft.com/office/drawing/2014/main" id="{FE4AF471-977C-6C2C-0BDD-99C64626B488}"/>
                </a:ext>
              </a:extLst>
            </p:cNvPr>
            <p:cNvSpPr/>
            <p:nvPr/>
          </p:nvSpPr>
          <p:spPr>
            <a:xfrm>
              <a:off x="6069775" y="2462408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C3703B-ED2C-0060-CE95-1919AFDA79A3}"/>
                </a:ext>
              </a:extLst>
            </p:cNvPr>
            <p:cNvCxnSpPr>
              <a:cxnSpLocks/>
            </p:cNvCxnSpPr>
            <p:nvPr/>
          </p:nvCxnSpPr>
          <p:spPr>
            <a:xfrm>
              <a:off x="6717274" y="2719767"/>
              <a:ext cx="329983" cy="105867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1114">
              <a:extLst>
                <a:ext uri="{FF2B5EF4-FFF2-40B4-BE49-F238E27FC236}">
                  <a16:creationId xmlns:a16="http://schemas.microsoft.com/office/drawing/2014/main" id="{D84A5B82-1CBC-283E-45E5-6A0F229B0C82}"/>
                </a:ext>
              </a:extLst>
            </p:cNvPr>
            <p:cNvSpPr/>
            <p:nvPr/>
          </p:nvSpPr>
          <p:spPr>
            <a:xfrm>
              <a:off x="7135926" y="2128536"/>
              <a:ext cx="420473" cy="239762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 err="1"/>
                <a:t>rvec</a:t>
              </a:r>
              <a:endParaRPr lang="en-US" sz="900" dirty="0"/>
            </a:p>
          </p:txBody>
        </p:sp>
        <p:sp>
          <p:nvSpPr>
            <p:cNvPr id="50" name="Rounded Rectangle 1115">
              <a:extLst>
                <a:ext uri="{FF2B5EF4-FFF2-40B4-BE49-F238E27FC236}">
                  <a16:creationId xmlns:a16="http://schemas.microsoft.com/office/drawing/2014/main" id="{BC00E656-A1DF-BD35-6696-2D7BD9CEEA26}"/>
                </a:ext>
              </a:extLst>
            </p:cNvPr>
            <p:cNvSpPr/>
            <p:nvPr/>
          </p:nvSpPr>
          <p:spPr>
            <a:xfrm>
              <a:off x="7662217" y="2094620"/>
              <a:ext cx="420473" cy="239762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 err="1"/>
                <a:t>tvec</a:t>
              </a:r>
              <a:endParaRPr lang="en-US" sz="9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9A7DBCF-55B9-15F8-06AA-1387DD129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2057" y="1916776"/>
              <a:ext cx="60960" cy="177338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C786FC3-0AF7-44C2-B27B-CF4FE4E25E2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711" y="1903629"/>
              <a:ext cx="30651" cy="15723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58E9C83-0749-DC93-4CD8-488BD507F30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329" y="2417487"/>
              <a:ext cx="66855" cy="225267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CEA96CA-55DD-292C-E32C-16191E00B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5526" y="2398914"/>
              <a:ext cx="121920" cy="249382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ACCF07E-901B-3B84-6560-040E3B2E1E65}"/>
                </a:ext>
              </a:extLst>
            </p:cNvPr>
            <p:cNvGrpSpPr/>
            <p:nvPr/>
          </p:nvGrpSpPr>
          <p:grpSpPr>
            <a:xfrm>
              <a:off x="3312618" y="3879310"/>
              <a:ext cx="2499272" cy="1379851"/>
              <a:chOff x="3670012" y="4710543"/>
              <a:chExt cx="2499272" cy="1379851"/>
            </a:xfrm>
          </p:grpSpPr>
          <p:pic>
            <p:nvPicPr>
              <p:cNvPr id="81" name="Picture 80" descr="A picture containing mountain, outdoor, sky, plane&#10;&#10;Description automatically generated">
                <a:extLst>
                  <a:ext uri="{FF2B5EF4-FFF2-40B4-BE49-F238E27FC236}">
                    <a16:creationId xmlns:a16="http://schemas.microsoft.com/office/drawing/2014/main" id="{350E7073-651B-515F-90F1-73460BB8C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0012" y="4710543"/>
                <a:ext cx="2499272" cy="137985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315CCF-82FC-E0DE-45C4-E25D3CE70357}"/>
                  </a:ext>
                </a:extLst>
              </p:cNvPr>
              <p:cNvSpPr txBox="1"/>
              <p:nvPr/>
            </p:nvSpPr>
            <p:spPr>
              <a:xfrm>
                <a:off x="4261027" y="5586044"/>
                <a:ext cx="1318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Digital Twin</a:t>
                </a:r>
              </a:p>
            </p:txBody>
          </p:sp>
        </p:grpSp>
        <p:sp>
          <p:nvSpPr>
            <p:cNvPr id="56" name="Rounded Rectangle 1139">
              <a:extLst>
                <a:ext uri="{FF2B5EF4-FFF2-40B4-BE49-F238E27FC236}">
                  <a16:creationId xmlns:a16="http://schemas.microsoft.com/office/drawing/2014/main" id="{2825ABF4-9073-F5F5-1137-DD677B6E83DA}"/>
                </a:ext>
              </a:extLst>
            </p:cNvPr>
            <p:cNvSpPr/>
            <p:nvPr/>
          </p:nvSpPr>
          <p:spPr>
            <a:xfrm>
              <a:off x="6032327" y="328094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0000">
                <a:alpha val="19523"/>
              </a:srgbClr>
            </a:solidFill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964FE4-6DAA-EE5E-344F-366B5EC3B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6621" y="3731172"/>
              <a:ext cx="273765" cy="231859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E7782D8-3472-F52B-3F59-2F00E78E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89" y="3293585"/>
              <a:ext cx="362068" cy="91930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016C8B-5622-6D0A-AE35-A50FD13D916B}"/>
                </a:ext>
              </a:extLst>
            </p:cNvPr>
            <p:cNvSpPr txBox="1"/>
            <p:nvPr/>
          </p:nvSpPr>
          <p:spPr>
            <a:xfrm>
              <a:off x="996549" y="1667448"/>
              <a:ext cx="10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image capture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978AD6F-FAE6-259B-9AAC-920A54E61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934" y="554975"/>
              <a:ext cx="1058619" cy="858262"/>
            </a:xfrm>
            <a:prstGeom prst="straightConnector1">
              <a:avLst/>
            </a:prstGeom>
            <a:ln w="15875" cap="rnd">
              <a:solidFill>
                <a:schemeClr val="bg1">
                  <a:lumMod val="65000"/>
                  <a:alpha val="60096"/>
                </a:schemeClr>
              </a:solidFill>
              <a:prstDash val="solid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3D5BE50-2586-1C61-5118-BB8570054326}"/>
                </a:ext>
              </a:extLst>
            </p:cNvPr>
            <p:cNvCxnSpPr>
              <a:cxnSpLocks/>
            </p:cNvCxnSpPr>
            <p:nvPr/>
          </p:nvCxnSpPr>
          <p:spPr>
            <a:xfrm>
              <a:off x="2200934" y="1413237"/>
              <a:ext cx="1074521" cy="867171"/>
            </a:xfrm>
            <a:prstGeom prst="straightConnector1">
              <a:avLst/>
            </a:prstGeom>
            <a:ln w="15875" cap="rnd">
              <a:solidFill>
                <a:schemeClr val="bg1">
                  <a:lumMod val="65000"/>
                  <a:alpha val="60096"/>
                </a:schemeClr>
              </a:solidFill>
              <a:prstDash val="solid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9E36D6-E1A7-9EB2-6ECD-6AF872781D11}"/>
                </a:ext>
              </a:extLst>
            </p:cNvPr>
            <p:cNvGrpSpPr/>
            <p:nvPr/>
          </p:nvGrpSpPr>
          <p:grpSpPr>
            <a:xfrm>
              <a:off x="958766" y="1027634"/>
              <a:ext cx="1423830" cy="766664"/>
              <a:chOff x="219380" y="5817865"/>
              <a:chExt cx="1394181" cy="669218"/>
            </a:xfrm>
          </p:grpSpPr>
          <p:pic>
            <p:nvPicPr>
              <p:cNvPr id="78" name="Picture 77" descr="Shape&#10;&#10;Description automatically generated">
                <a:extLst>
                  <a:ext uri="{FF2B5EF4-FFF2-40B4-BE49-F238E27FC236}">
                    <a16:creationId xmlns:a16="http://schemas.microsoft.com/office/drawing/2014/main" id="{E05E35EB-122E-30D9-E686-8C645B3E2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9380" y="5817865"/>
                <a:ext cx="1394181" cy="669218"/>
              </a:xfrm>
              <a:prstGeom prst="rect">
                <a:avLst/>
              </a:prstGeom>
            </p:spPr>
          </p:pic>
          <p:sp>
            <p:nvSpPr>
              <p:cNvPr id="79" name="Rounded Rectangle 1207">
                <a:extLst>
                  <a:ext uri="{FF2B5EF4-FFF2-40B4-BE49-F238E27FC236}">
                    <a16:creationId xmlns:a16="http://schemas.microsoft.com/office/drawing/2014/main" id="{965A8DAD-D080-552D-C09F-818806838CF1}"/>
                  </a:ext>
                </a:extLst>
              </p:cNvPr>
              <p:cNvSpPr/>
              <p:nvPr/>
            </p:nvSpPr>
            <p:spPr>
              <a:xfrm>
                <a:off x="286597" y="5871512"/>
                <a:ext cx="970084" cy="49280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Camera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45E1E52-91B3-0D85-E21E-10EB6D72E5CF}"/>
                </a:ext>
              </a:extLst>
            </p:cNvPr>
            <p:cNvCxnSpPr>
              <a:cxnSpLocks/>
            </p:cNvCxnSpPr>
            <p:nvPr/>
          </p:nvCxnSpPr>
          <p:spPr>
            <a:xfrm>
              <a:off x="2126126" y="2701873"/>
              <a:ext cx="388883" cy="13663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1231">
              <a:extLst>
                <a:ext uri="{FF2B5EF4-FFF2-40B4-BE49-F238E27FC236}">
                  <a16:creationId xmlns:a16="http://schemas.microsoft.com/office/drawing/2014/main" id="{43EF79C7-0D38-ADB3-2739-CFF902B11EF6}"/>
                </a:ext>
              </a:extLst>
            </p:cNvPr>
            <p:cNvSpPr/>
            <p:nvPr/>
          </p:nvSpPr>
          <p:spPr>
            <a:xfrm>
              <a:off x="1222582" y="3820886"/>
              <a:ext cx="810816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173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Learjet nose cone</a:t>
              </a:r>
            </a:p>
          </p:txBody>
        </p:sp>
        <p:sp>
          <p:nvSpPr>
            <p:cNvPr id="65" name="Rounded Rectangle 1232">
              <a:extLst>
                <a:ext uri="{FF2B5EF4-FFF2-40B4-BE49-F238E27FC236}">
                  <a16:creationId xmlns:a16="http://schemas.microsoft.com/office/drawing/2014/main" id="{E87977C4-2A8B-45E0-627C-AD58C27AF3AF}"/>
                </a:ext>
              </a:extLst>
            </p:cNvPr>
            <p:cNvSpPr/>
            <p:nvPr/>
          </p:nvSpPr>
          <p:spPr>
            <a:xfrm>
              <a:off x="1190939" y="2435604"/>
              <a:ext cx="882278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19696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Fiducial targets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E99037D-04C9-A14C-846B-83723CA4D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5989" y="2764221"/>
              <a:ext cx="545928" cy="236283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113FB78-7DB9-F4C5-B513-2D40E7BF9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800" y="2007476"/>
              <a:ext cx="523524" cy="720312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1260">
              <a:extLst>
                <a:ext uri="{FF2B5EF4-FFF2-40B4-BE49-F238E27FC236}">
                  <a16:creationId xmlns:a16="http://schemas.microsoft.com/office/drawing/2014/main" id="{1EF116DB-532A-EC19-D116-AB1867980F1A}"/>
                </a:ext>
              </a:extLst>
            </p:cNvPr>
            <p:cNvSpPr/>
            <p:nvPr/>
          </p:nvSpPr>
          <p:spPr>
            <a:xfrm>
              <a:off x="6984494" y="4100695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0000">
                <a:alpha val="19523"/>
              </a:srgbClr>
            </a:solidFill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31682-805F-4E8F-9475-EE98984DB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8851" y="3447310"/>
              <a:ext cx="92905" cy="557133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1265">
              <a:extLst>
                <a:ext uri="{FF2B5EF4-FFF2-40B4-BE49-F238E27FC236}">
                  <a16:creationId xmlns:a16="http://schemas.microsoft.com/office/drawing/2014/main" id="{5B7022E3-95C3-C221-637F-BC35FFC9CE2A}"/>
                </a:ext>
              </a:extLst>
            </p:cNvPr>
            <p:cNvSpPr/>
            <p:nvPr/>
          </p:nvSpPr>
          <p:spPr>
            <a:xfrm>
              <a:off x="7691690" y="4100695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4B3AF9F-D14D-1004-96F0-AC34CCF3A14E}"/>
                </a:ext>
              </a:extLst>
            </p:cNvPr>
            <p:cNvCxnSpPr>
              <a:cxnSpLocks/>
            </p:cNvCxnSpPr>
            <p:nvPr/>
          </p:nvCxnSpPr>
          <p:spPr>
            <a:xfrm>
              <a:off x="7658715" y="3447310"/>
              <a:ext cx="277643" cy="557133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BF8E86-CA8A-71B5-02CA-560AFE0A8993}"/>
                </a:ext>
              </a:extLst>
            </p:cNvPr>
            <p:cNvSpPr txBox="1"/>
            <p:nvPr/>
          </p:nvSpPr>
          <p:spPr>
            <a:xfrm>
              <a:off x="7209156" y="4577350"/>
              <a:ext cx="1649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Reprojections back into</a:t>
              </a:r>
            </a:p>
            <a:p>
              <a:pPr algn="ctr"/>
              <a:r>
                <a:rPr lang="en-US" sz="1200" dirty="0"/>
                <a:t>original image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0C61C17-A494-B98C-F30D-E65BB520408F}"/>
                </a:ext>
              </a:extLst>
            </p:cNvPr>
            <p:cNvGrpSpPr/>
            <p:nvPr/>
          </p:nvGrpSpPr>
          <p:grpSpPr>
            <a:xfrm>
              <a:off x="3718460" y="2778324"/>
              <a:ext cx="1694697" cy="819290"/>
              <a:chOff x="3753095" y="2778324"/>
              <a:chExt cx="1694697" cy="819290"/>
            </a:xfrm>
          </p:grpSpPr>
          <p:sp>
            <p:nvSpPr>
              <p:cNvPr id="76" name="Rounded Rectangle 67">
                <a:extLst>
                  <a:ext uri="{FF2B5EF4-FFF2-40B4-BE49-F238E27FC236}">
                    <a16:creationId xmlns:a16="http://schemas.microsoft.com/office/drawing/2014/main" id="{A95011BA-58A7-7CBC-1A60-ACBDFDA86B86}"/>
                  </a:ext>
                </a:extLst>
              </p:cNvPr>
              <p:cNvSpPr/>
              <p:nvPr/>
            </p:nvSpPr>
            <p:spPr>
              <a:xfrm>
                <a:off x="3753095" y="2778324"/>
                <a:ext cx="1694697" cy="541762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42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Mocap System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8551D51-6303-26B0-2FD8-A1C511E8E7A7}"/>
                  </a:ext>
                </a:extLst>
              </p:cNvPr>
              <p:cNvSpPr txBox="1"/>
              <p:nvPr/>
            </p:nvSpPr>
            <p:spPr>
              <a:xfrm>
                <a:off x="4040734" y="3320615"/>
                <a:ext cx="1150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motion capture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262CAAE-9E89-9453-505F-C2317F29308F}"/>
              </a:ext>
            </a:extLst>
          </p:cNvPr>
          <p:cNvSpPr txBox="1"/>
          <p:nvPr/>
        </p:nvSpPr>
        <p:spPr>
          <a:xfrm>
            <a:off x="8883601" y="2603719"/>
            <a:ext cx="16610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Camera Intrinsics</a:t>
            </a:r>
          </a:p>
          <a:p>
            <a:pPr algn="ctr"/>
            <a:r>
              <a:rPr lang="en-US" sz="900" dirty="0"/>
              <a:t>(from chessboard calibration)</a:t>
            </a:r>
          </a:p>
        </p:txBody>
      </p:sp>
      <p:pic>
        <p:nvPicPr>
          <p:cNvPr id="12" name="Picture 11" descr="A black and white checkered wall&#10;&#10;Description automatically generated with low confidence">
            <a:extLst>
              <a:ext uri="{FF2B5EF4-FFF2-40B4-BE49-F238E27FC236}">
                <a16:creationId xmlns:a16="http://schemas.microsoft.com/office/drawing/2014/main" id="{EF2A915B-524F-F942-8A96-2A4229530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263" y="2016040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black and white checkered floor&#10;&#10;Description automatically generated with low confidence">
            <a:extLst>
              <a:ext uri="{FF2B5EF4-FFF2-40B4-BE49-F238E27FC236}">
                <a16:creationId xmlns:a16="http://schemas.microsoft.com/office/drawing/2014/main" id="{DA5657C6-F992-A1E6-463E-5E510DC41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944" y="2154968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195D4361-B803-E67C-0478-F58CC01BC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1666" y="1513614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indoor, floor, wall, white&#10;&#10;Description automatically generated">
            <a:extLst>
              <a:ext uri="{FF2B5EF4-FFF2-40B4-BE49-F238E27FC236}">
                <a16:creationId xmlns:a16="http://schemas.microsoft.com/office/drawing/2014/main" id="{EC157CED-8F56-DCF9-CCF8-7902B2C83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4944" y="1679859"/>
            <a:ext cx="477329" cy="35799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A0C18-CA99-77F9-40AD-6FEBBEB0151E}"/>
              </a:ext>
            </a:extLst>
          </p:cNvPr>
          <p:cNvCxnSpPr>
            <a:cxnSpLocks/>
          </p:cNvCxnSpPr>
          <p:nvPr/>
        </p:nvCxnSpPr>
        <p:spPr>
          <a:xfrm flipH="1">
            <a:off x="8732877" y="3072590"/>
            <a:ext cx="317527" cy="427290"/>
          </a:xfrm>
          <a:prstGeom prst="straightConnector1">
            <a:avLst/>
          </a:prstGeom>
          <a:ln w="15875" cap="rnd">
            <a:solidFill>
              <a:schemeClr val="tx1"/>
            </a:solidFill>
            <a:prstDash val="solid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95CB6-487F-9232-5511-2BD6AE2C2855}"/>
              </a:ext>
            </a:extLst>
          </p:cNvPr>
          <p:cNvCxnSpPr>
            <a:cxnSpLocks/>
          </p:cNvCxnSpPr>
          <p:nvPr/>
        </p:nvCxnSpPr>
        <p:spPr>
          <a:xfrm flipH="1" flipV="1">
            <a:off x="8610977" y="2317847"/>
            <a:ext cx="409729" cy="375357"/>
          </a:xfrm>
          <a:prstGeom prst="straightConnector1">
            <a:avLst/>
          </a:prstGeom>
          <a:ln w="15875" cap="rnd">
            <a:solidFill>
              <a:schemeClr val="tx1"/>
            </a:solidFill>
            <a:prstDash val="solid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1085">
            <a:extLst>
              <a:ext uri="{FF2B5EF4-FFF2-40B4-BE49-F238E27FC236}">
                <a16:creationId xmlns:a16="http://schemas.microsoft.com/office/drawing/2014/main" id="{C82D8326-A102-114D-8735-7D3E90733D05}"/>
              </a:ext>
            </a:extLst>
          </p:cNvPr>
          <p:cNvSpPr/>
          <p:nvPr/>
        </p:nvSpPr>
        <p:spPr>
          <a:xfrm>
            <a:off x="8776981" y="4637475"/>
            <a:ext cx="585655" cy="415588"/>
          </a:xfrm>
          <a:prstGeom prst="roundRect">
            <a:avLst>
              <a:gd name="adj" fmla="val 7576"/>
            </a:avLst>
          </a:prstGeom>
          <a:solidFill>
            <a:srgbClr val="FFC000">
              <a:alpha val="20089"/>
            </a:srgbClr>
          </a:solidFill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2D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FDDB3E-2B1C-7BA1-F80D-45B31DA362E9}"/>
              </a:ext>
            </a:extLst>
          </p:cNvPr>
          <p:cNvCxnSpPr>
            <a:cxnSpLocks/>
          </p:cNvCxnSpPr>
          <p:nvPr/>
        </p:nvCxnSpPr>
        <p:spPr>
          <a:xfrm>
            <a:off x="8473983" y="3977303"/>
            <a:ext cx="455304" cy="563386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A837E-C751-FEF6-2415-6ACDC5DBD3C8}"/>
              </a:ext>
            </a:extLst>
          </p:cNvPr>
          <p:cNvCxnSpPr>
            <a:cxnSpLocks/>
          </p:cNvCxnSpPr>
          <p:nvPr/>
        </p:nvCxnSpPr>
        <p:spPr>
          <a:xfrm>
            <a:off x="6990956" y="2649420"/>
            <a:ext cx="547279" cy="510497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51</Words>
  <Application>Microsoft Office PowerPoint</Application>
  <PresentationFormat>Widescreen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32</cp:revision>
  <cp:lastPrinted>2024-03-12T13:56:30Z</cp:lastPrinted>
  <dcterms:created xsi:type="dcterms:W3CDTF">2024-01-24T13:22:56Z</dcterms:created>
  <dcterms:modified xsi:type="dcterms:W3CDTF">2024-04-02T19:15:37Z</dcterms:modified>
</cp:coreProperties>
</file>